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E85BF-781A-4443-8161-E02F907C32F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BFB386-682F-419A-A440-08204A5857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271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7843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1170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335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117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8617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32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24122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018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9258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689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2199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493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7498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518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6143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77385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0007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26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5236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48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02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417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4763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33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569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30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422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1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84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10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00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069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96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623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684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49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1643A-035F-42E2-AB97-2D434B388344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056F4-241E-416E-A9E1-4757EB4305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81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4358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sz="5400" b="1" dirty="0"/>
              <a:t>Introdução a Aprendizagem De Máquina </a:t>
            </a:r>
            <a:br>
              <a:rPr lang="pt-BR" sz="5400" b="1" dirty="0"/>
            </a:br>
            <a:r>
              <a:rPr lang="pt-BR" sz="2800" dirty="0" smtClean="0"/>
              <a:t/>
            </a:r>
            <a:br>
              <a:rPr lang="pt-BR" sz="2800" dirty="0" smtClean="0"/>
            </a:br>
            <a:r>
              <a:rPr lang="pt-BR" sz="2800" b="1" dirty="0" smtClean="0"/>
              <a:t>Pós-graduação </a:t>
            </a:r>
            <a:r>
              <a:rPr lang="pt-BR" sz="2800" b="1" dirty="0"/>
              <a:t>em Ciência de Dados e </a:t>
            </a:r>
            <a:r>
              <a:rPr lang="pt-BR" sz="2800" b="1" dirty="0" err="1"/>
              <a:t>Machine</a:t>
            </a:r>
            <a:r>
              <a:rPr lang="pt-BR" sz="2800" b="1" dirty="0"/>
              <a:t> Learning</a:t>
            </a:r>
            <a:br>
              <a:rPr lang="pt-BR" sz="2800" b="1" dirty="0"/>
            </a:br>
            <a:r>
              <a:rPr lang="pt-BR" sz="2800" b="1" dirty="0"/>
              <a:t>Módulo 3 - Data Mining e </a:t>
            </a:r>
            <a:r>
              <a:rPr lang="pt-BR" sz="2800" b="1" dirty="0" err="1"/>
              <a:t>Machine</a:t>
            </a:r>
            <a:r>
              <a:rPr lang="pt-BR" sz="2800" b="1" dirty="0"/>
              <a:t> </a:t>
            </a:r>
            <a:r>
              <a:rPr lang="pt-BR" sz="2800" b="1" dirty="0" smtClean="0"/>
              <a:t>Learning</a:t>
            </a:r>
            <a:endParaRPr lang="pt-BR" sz="54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02930"/>
            <a:ext cx="9144000" cy="1655762"/>
          </a:xfrm>
        </p:spPr>
        <p:txBody>
          <a:bodyPr/>
          <a:lstStyle/>
          <a:p>
            <a:pPr algn="r"/>
            <a:r>
              <a:rPr lang="pt-BR" dirty="0" smtClean="0"/>
              <a:t>Professor </a:t>
            </a:r>
            <a:r>
              <a:rPr lang="pt-BR" dirty="0" err="1" smtClean="0"/>
              <a:t>Msc</a:t>
            </a:r>
            <a:r>
              <a:rPr lang="pt-BR" dirty="0" smtClean="0"/>
              <a:t>. Ricardo José Menezes Maia</a:t>
            </a:r>
          </a:p>
          <a:p>
            <a:pPr algn="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90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040" y="1827053"/>
            <a:ext cx="5143722" cy="503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7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320" y="1823766"/>
            <a:ext cx="5224684" cy="50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32" y="1925274"/>
            <a:ext cx="5068887" cy="493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517" y="1828456"/>
            <a:ext cx="5193209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7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840" y="1807839"/>
            <a:ext cx="5232400" cy="505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1815326"/>
            <a:ext cx="5194522" cy="50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470" y="1828456"/>
            <a:ext cx="5180012" cy="502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517" y="1828679"/>
            <a:ext cx="5181917" cy="5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77" y="1828456"/>
            <a:ext cx="5242197" cy="5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9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50" y="1828456"/>
            <a:ext cx="5194032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8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pt-BR" dirty="0" smtClean="0"/>
              <a:t>K </a:t>
            </a:r>
            <a:r>
              <a:rPr lang="pt-BR" dirty="0" err="1" smtClean="0"/>
              <a:t>Means</a:t>
            </a:r>
            <a:r>
              <a:rPr lang="pt-BR" dirty="0" smtClean="0"/>
              <a:t> </a:t>
            </a:r>
            <a:r>
              <a:rPr lang="pt-BR" dirty="0" err="1" smtClean="0"/>
              <a:t>Clustering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47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152" y="1841818"/>
            <a:ext cx="5180647" cy="50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865" y="1828456"/>
            <a:ext cx="5209222" cy="5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7"/>
            <a:ext cx="10406742" cy="1011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chemeClr val="tx1"/>
                </a:solidFill>
              </a:rPr>
              <a:t>Escolhendo um valor para K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920" y="2851760"/>
            <a:ext cx="8585517" cy="394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3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Não existe uma resposta fácil para escolher o melhor valor para 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Uma forma é o método do cotovelo.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Primeiro calcule a soma dos erros quadrados (SEQ) para alguns valores de K (por exemplo 2,4,6,...)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 soma dos quadrados dos erros é definido como o quadrado das distâncias entre cada membro e seu centroide.</a:t>
            </a:r>
          </a:p>
          <a:p>
            <a:endParaRPr lang="pt-BR" sz="2400" dirty="0">
              <a:solidFill>
                <a:schemeClr val="tx1"/>
              </a:solidFill>
            </a:endParaRPr>
          </a:p>
          <a:p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8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Se você plotar K versus SEQ você verá o erro diminuir a medida em que K aumenta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 </a:t>
            </a:r>
            <a:r>
              <a:rPr lang="pt-BR" sz="2400" dirty="0" err="1" smtClean="0">
                <a:solidFill>
                  <a:schemeClr val="tx1"/>
                </a:solidFill>
              </a:rPr>
              <a:t>idéia</a:t>
            </a:r>
            <a:r>
              <a:rPr lang="pt-BR" sz="2400" dirty="0" smtClean="0">
                <a:solidFill>
                  <a:schemeClr val="tx1"/>
                </a:solidFill>
              </a:rPr>
              <a:t> do método do cotovelo é escolher um valor de K na qual o SEQ caia abruptamente.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Isso produz um “efeito cotovelo” no gráfico, como você pode ver a seguir.</a:t>
            </a:r>
          </a:p>
          <a:p>
            <a:endParaRPr lang="pt-BR" sz="2400" dirty="0">
              <a:solidFill>
                <a:schemeClr val="tx1"/>
              </a:solidFill>
            </a:endParaRPr>
          </a:p>
          <a:p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1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795" y="1828456"/>
            <a:ext cx="5567362" cy="502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Usarmos o </a:t>
            </a:r>
            <a:r>
              <a:rPr lang="pt-BR" sz="2400" dirty="0" err="1" smtClean="0">
                <a:solidFill>
                  <a:schemeClr val="tx1"/>
                </a:solidFill>
              </a:rPr>
              <a:t>scikit-learn</a:t>
            </a:r>
            <a:r>
              <a:rPr lang="pt-BR" sz="2400" dirty="0" smtClean="0">
                <a:solidFill>
                  <a:schemeClr val="tx1"/>
                </a:solidFill>
              </a:rPr>
              <a:t> para criar alguns clusters e testá-los usando o K-</a:t>
            </a:r>
            <a:r>
              <a:rPr lang="pt-BR" sz="2400" dirty="0" err="1" smtClean="0">
                <a:solidFill>
                  <a:schemeClr val="tx1"/>
                </a:solidFill>
              </a:rPr>
              <a:t>Means</a:t>
            </a:r>
            <a:r>
              <a:rPr lang="pt-BR" sz="2400" smtClean="0">
                <a:solidFill>
                  <a:schemeClr val="tx1"/>
                </a:solidFill>
              </a:rPr>
              <a:t>. 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6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/>
              <a:t>Clustering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chemeClr val="tx1"/>
                </a:solidFill>
              </a:rPr>
              <a:t>Seção 10 do </a:t>
            </a:r>
            <a:r>
              <a:rPr lang="pt-BR" sz="2400" dirty="0" err="1" smtClean="0">
                <a:solidFill>
                  <a:schemeClr val="tx1"/>
                </a:solidFill>
              </a:rPr>
              <a:t>Introduction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to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Statical</a:t>
            </a:r>
            <a:r>
              <a:rPr lang="pt-BR" sz="2400" dirty="0" smtClean="0">
                <a:solidFill>
                  <a:schemeClr val="tx1"/>
                </a:solidFill>
              </a:rPr>
              <a:t> Learning de </a:t>
            </a:r>
            <a:r>
              <a:rPr lang="pt-BR" sz="2400" dirty="0" err="1" smtClean="0">
                <a:solidFill>
                  <a:schemeClr val="tx1"/>
                </a:solidFill>
              </a:rPr>
              <a:t>Gareth</a:t>
            </a:r>
            <a:r>
              <a:rPr lang="pt-BR" sz="2400" dirty="0" smtClean="0">
                <a:solidFill>
                  <a:schemeClr val="tx1"/>
                </a:solidFill>
              </a:rPr>
              <a:t> James</a:t>
            </a:r>
          </a:p>
          <a:p>
            <a:endParaRPr lang="pt-B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7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/>
              <a:t>Clustering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chemeClr val="tx1"/>
                </a:solidFill>
              </a:rPr>
              <a:t>K </a:t>
            </a:r>
            <a:r>
              <a:rPr lang="pt-BR" sz="2400" dirty="0" err="1" smtClean="0">
                <a:solidFill>
                  <a:schemeClr val="tx1"/>
                </a:solidFill>
              </a:rPr>
              <a:t>Means</a:t>
            </a:r>
            <a:r>
              <a:rPr lang="pt-BR" sz="2400" dirty="0" smtClean="0">
                <a:solidFill>
                  <a:schemeClr val="tx1"/>
                </a:solidFill>
              </a:rPr>
              <a:t> </a:t>
            </a:r>
            <a:r>
              <a:rPr lang="pt-BR" sz="2400" dirty="0" err="1" smtClean="0">
                <a:solidFill>
                  <a:schemeClr val="tx1"/>
                </a:solidFill>
              </a:rPr>
              <a:t>Clustering</a:t>
            </a:r>
            <a:r>
              <a:rPr lang="pt-BR" sz="2400" dirty="0" smtClean="0">
                <a:solidFill>
                  <a:schemeClr val="tx1"/>
                </a:solidFill>
              </a:rPr>
              <a:t> é um método de </a:t>
            </a:r>
            <a:r>
              <a:rPr lang="pt-BR" sz="2400" dirty="0" err="1" smtClean="0">
                <a:solidFill>
                  <a:schemeClr val="tx1"/>
                </a:solidFill>
              </a:rPr>
              <a:t>Machine</a:t>
            </a:r>
            <a:r>
              <a:rPr lang="pt-BR" sz="2400" dirty="0" smtClean="0">
                <a:solidFill>
                  <a:schemeClr val="tx1"/>
                </a:solidFill>
              </a:rPr>
              <a:t> Learning baseado em aprendizado não supervisionado que tentará agrupar seus dados em grupos em características similares.</a:t>
            </a:r>
          </a:p>
          <a:p>
            <a:endParaRPr lang="pt-BR" sz="2400" dirty="0">
              <a:solidFill>
                <a:schemeClr val="tx1"/>
              </a:solidFill>
            </a:endParaRPr>
          </a:p>
          <a:p>
            <a:r>
              <a:rPr lang="pt-BR" sz="2400" dirty="0" smtClean="0">
                <a:solidFill>
                  <a:schemeClr val="tx1"/>
                </a:solidFill>
              </a:rPr>
              <a:t>São usados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Agrupamento automático de documentos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Agrupamento de clientes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Segmentação de mercado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 smtClean="0">
                <a:solidFill>
                  <a:schemeClr val="tx1"/>
                </a:solidFill>
              </a:rPr>
              <a:t>Geoestatística</a:t>
            </a:r>
            <a:endParaRPr lang="pt-BR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1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/>
              <a:t>Clustering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7"/>
            <a:ext cx="10406742" cy="1621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chemeClr val="tx1"/>
                </a:solidFill>
              </a:rPr>
              <a:t>O objetivo é dividir os dados em K grupos distintos baseados nos parâmetros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49" y="3378797"/>
            <a:ext cx="7833632" cy="347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 smtClean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4BFC7195-CEE3-49B5-B7DA-E77A1F95992F}"/>
              </a:ext>
            </a:extLst>
          </p:cNvPr>
          <p:cNvSpPr txBox="1">
            <a:spLocks/>
          </p:cNvSpPr>
          <p:nvPr/>
        </p:nvSpPr>
        <p:spPr bwMode="black">
          <a:xfrm>
            <a:off x="722812" y="2097536"/>
            <a:ext cx="10406742" cy="435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 smtClean="0">
                <a:solidFill>
                  <a:schemeClr val="tx1"/>
                </a:solidFill>
              </a:rPr>
              <a:t>O algoritmo:</a:t>
            </a:r>
          </a:p>
          <a:p>
            <a:endParaRPr lang="pt-BR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Escolher um número K de grupos (clusters)</a:t>
            </a:r>
            <a:endParaRPr lang="pt-BR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Aleatoriamente definir uma classe para todos os pontos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chemeClr val="tx1"/>
                </a:solidFill>
              </a:rPr>
              <a:t>Até os clusters pararem de mudar faça: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/>
              <a:t>Para cada cluster, obtenha o centroide do mesmo calculando a média dos vetores dos pontos do cluster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1"/>
                </a:solidFill>
              </a:rPr>
              <a:t>Defina cada ponto ao cluster na qual o centroid</a:t>
            </a:r>
            <a:r>
              <a:rPr lang="pt-BR" sz="2000" dirty="0" smtClean="0"/>
              <a:t>e é o mais próximo</a:t>
            </a:r>
            <a:endParaRPr lang="pt-B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22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20" y="1850559"/>
            <a:ext cx="5208492" cy="500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1824494"/>
            <a:ext cx="5210341" cy="50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K </a:t>
            </a:r>
            <a:r>
              <a:rPr lang="pt-BR" dirty="0" err="1"/>
              <a:t>Means</a:t>
            </a:r>
            <a:r>
              <a:rPr lang="pt-BR" dirty="0"/>
              <a:t> </a:t>
            </a:r>
            <a:r>
              <a:rPr lang="pt-BR" dirty="0" err="1" smtClean="0"/>
              <a:t>Clustering</a:t>
            </a:r>
            <a:r>
              <a:rPr lang="pt-BR" dirty="0"/>
              <a:t> - Algoritmo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750" y="1828457"/>
            <a:ext cx="5207132" cy="502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ysClr val="windowText" lastClr="000000"/>
      </a:dk1>
      <a:lt1>
        <a:sysClr val="window" lastClr="FFFFFF"/>
      </a:lt1>
      <a:dk2>
        <a:srgbClr val="44546A"/>
      </a:dk2>
      <a:lt2>
        <a:srgbClr val="000000"/>
      </a:lt2>
      <a:accent1>
        <a:srgbClr val="5B9BD5"/>
      </a:accent1>
      <a:accent2>
        <a:srgbClr val="ED7D31"/>
      </a:accent2>
      <a:accent3>
        <a:srgbClr val="000000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35034</TotalTime>
  <Words>408</Words>
  <Application>Microsoft Office PowerPoint</Application>
  <PresentationFormat>Widescreen</PresentationFormat>
  <Paragraphs>78</Paragraphs>
  <Slides>26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Introdução a Aprendizagem De Máquina   Pós-graduação em Ciência de Dados e Machine Learning Módulo 3 - Data Mining e Machine Learning</vt:lpstr>
      <vt:lpstr>K Means Clustering</vt:lpstr>
      <vt:lpstr>K Means Clustering</vt:lpstr>
      <vt:lpstr>K Means Clustering</vt:lpstr>
      <vt:lpstr>K Means Clustering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  <vt:lpstr>K Means Clustering - Algoritmo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 Aprendizagem de Máquina  Aula 03</dc:title>
  <dc:creator>William Roberto Malvezzi</dc:creator>
  <cp:lastModifiedBy>ricardo maia</cp:lastModifiedBy>
  <cp:revision>175</cp:revision>
  <dcterms:created xsi:type="dcterms:W3CDTF">2018-07-24T20:25:12Z</dcterms:created>
  <dcterms:modified xsi:type="dcterms:W3CDTF">2020-06-15T18:57:50Z</dcterms:modified>
</cp:coreProperties>
</file>